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61" r:id="rId6"/>
    <p:sldId id="259" r:id="rId7"/>
    <p:sldId id="264" r:id="rId8"/>
    <p:sldId id="262" r:id="rId9"/>
    <p:sldId id="265" r:id="rId10"/>
    <p:sldId id="266" r:id="rId11"/>
    <p:sldId id="270" r:id="rId12"/>
    <p:sldId id="268" r:id="rId13"/>
    <p:sldId id="272" r:id="rId14"/>
    <p:sldId id="269" r:id="rId15"/>
    <p:sldId id="271" r:id="rId16"/>
    <p:sldId id="273" r:id="rId17"/>
    <p:sldId id="267" r:id="rId18"/>
    <p:sldId id="274" r:id="rId19"/>
    <p:sldId id="278" r:id="rId20"/>
    <p:sldId id="275" r:id="rId21"/>
    <p:sldId id="276"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8"/>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1581-6BD9-8E4A-BE3D-3B3C32FCEE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0D442B-9421-724B-B286-6752CA092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612C48-1D3E-C148-BB24-EE52457CDA20}"/>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50557758-9B2E-1241-8D58-D5FC571A8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1AD62-4807-7741-983E-48BF4FBF62E3}"/>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373264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71DA-AC95-7B43-954C-A5108E6AE1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27F9E4-7AD1-B94A-B2DB-F90179F249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A538-F943-5E4F-932F-43BB44E23EAF}"/>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B04C2C39-CC96-5441-9628-75A0E2FE2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7A668-B47C-C945-9816-FCB967339869}"/>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99360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6E8E3-B0AE-2445-ABC6-F695FB5EBA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4C86E9-4884-7343-A3BF-598EB4FC48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ACEBB-58B7-3541-8E6C-C3C0794CDE08}"/>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3428D2C3-B3AB-B843-930F-617325FE0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0A27A-7CAE-3B47-A9DF-E62C6C94FB61}"/>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308950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783E-1EE7-EF4A-8E38-7BB70E6D57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1D18F-02DA-9549-83E3-0B36A84AF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6704C-3875-3C49-B4D5-A92FFE120180}"/>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181D13DD-B380-FD40-AF00-42AF28594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C5F04-0ADC-C24A-AB3F-3F8DAA46AF9A}"/>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2375354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F0AC-DDF8-674B-A574-B42C5161BD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2020D-5077-4848-AB39-AB5D15D9C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8C96C-C560-1F42-B6C9-E829BCF4C291}"/>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71F4BDD3-B8C5-5C47-8CDA-B679D9E46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A4954-B5C7-2047-A92E-484BE9CCCF9C}"/>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299991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EEA41-2191-D743-A4EA-1402DF0BD5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0443C7-8A2D-EC48-ACFD-7B1D935A6B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B24B83-9632-FC43-9392-79562E182D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7786BC-7A01-E843-90CE-B1E2B1F8576B}"/>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6" name="Footer Placeholder 5">
            <a:extLst>
              <a:ext uri="{FF2B5EF4-FFF2-40B4-BE49-F238E27FC236}">
                <a16:creationId xmlns:a16="http://schemas.microsoft.com/office/drawing/2014/main" id="{7346DB47-6FCE-EC4D-B218-98E2D83A9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57F1DA-6BA6-E746-A0CD-C800E6F8D47A}"/>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152183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FB9A-F2A9-AE4E-B9BF-002B5E4C7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D23158-F21F-EC43-9B92-32DBC9D1B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3AFF9-14A8-2E47-90E3-D111B66B9F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C3A9A4-FAFC-8741-A543-71D0F5F6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D441EA-334D-D746-997F-E245336816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635E0-9E23-254D-A243-B4D9048CBAA1}"/>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8" name="Footer Placeholder 7">
            <a:extLst>
              <a:ext uri="{FF2B5EF4-FFF2-40B4-BE49-F238E27FC236}">
                <a16:creationId xmlns:a16="http://schemas.microsoft.com/office/drawing/2014/main" id="{5E6514CD-92DB-E944-915C-B6E24F2FC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CC0795-9461-944A-B3D1-E504BAECA63E}"/>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371303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526B-749F-DC44-B79B-CC253791F7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C3C93-53CE-1542-A149-D8B0DAB14C39}"/>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4" name="Footer Placeholder 3">
            <a:extLst>
              <a:ext uri="{FF2B5EF4-FFF2-40B4-BE49-F238E27FC236}">
                <a16:creationId xmlns:a16="http://schemas.microsoft.com/office/drawing/2014/main" id="{0470D832-AE5E-394C-BD0C-BA1A108FF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3E03F6-3090-364D-BFC5-DE8C576D3DF0}"/>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344953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6E7FE0-AC37-2648-AF97-279406CAC422}"/>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3" name="Footer Placeholder 2">
            <a:extLst>
              <a:ext uri="{FF2B5EF4-FFF2-40B4-BE49-F238E27FC236}">
                <a16:creationId xmlns:a16="http://schemas.microsoft.com/office/drawing/2014/main" id="{A39F39B8-5B92-BE49-B65D-DBF7BFFB17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D22CF-1543-4D45-B435-7C9577BFF633}"/>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370828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3CC0-2C61-0E49-86DC-715A4F9E9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D8A100-EE3A-5749-A8BF-DC7EC3EE7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4440B0-39D5-5C4F-82F4-7AE07A777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A7398-C925-C941-9D5A-8D367E606251}"/>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6" name="Footer Placeholder 5">
            <a:extLst>
              <a:ext uri="{FF2B5EF4-FFF2-40B4-BE49-F238E27FC236}">
                <a16:creationId xmlns:a16="http://schemas.microsoft.com/office/drawing/2014/main" id="{3DF39C42-8D52-7145-8B3E-91BC414C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F440B-59A8-4C43-B707-02AE4FAC906C}"/>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166399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1EBBA-BD7A-B848-8D86-62A86A384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1A1CA-1442-AF49-B22F-84B806A07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FB2C62-E4A9-3944-9E04-23882B76B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302C4-1C55-7A42-A1D8-C28A8F63EB3C}"/>
              </a:ext>
            </a:extLst>
          </p:cNvPr>
          <p:cNvSpPr>
            <a:spLocks noGrp="1"/>
          </p:cNvSpPr>
          <p:nvPr>
            <p:ph type="dt" sz="half" idx="10"/>
          </p:nvPr>
        </p:nvSpPr>
        <p:spPr/>
        <p:txBody>
          <a:bodyPr/>
          <a:lstStyle/>
          <a:p>
            <a:fld id="{DEBB1BEC-4897-C248-B19F-B955CFEEB6A2}" type="datetimeFigureOut">
              <a:rPr lang="en-US" smtClean="0"/>
              <a:t>6/15/20</a:t>
            </a:fld>
            <a:endParaRPr lang="en-US"/>
          </a:p>
        </p:txBody>
      </p:sp>
      <p:sp>
        <p:nvSpPr>
          <p:cNvPr id="6" name="Footer Placeholder 5">
            <a:extLst>
              <a:ext uri="{FF2B5EF4-FFF2-40B4-BE49-F238E27FC236}">
                <a16:creationId xmlns:a16="http://schemas.microsoft.com/office/drawing/2014/main" id="{1AD18D69-D7C3-FC46-89EE-D9DB8403EC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1336D-6C55-1F47-B55A-4035A0F0BEA1}"/>
              </a:ext>
            </a:extLst>
          </p:cNvPr>
          <p:cNvSpPr>
            <a:spLocks noGrp="1"/>
          </p:cNvSpPr>
          <p:nvPr>
            <p:ph type="sldNum" sz="quarter" idx="12"/>
          </p:nvPr>
        </p:nvSpPr>
        <p:spPr/>
        <p:txBody>
          <a:bodyPr/>
          <a:lstStyle/>
          <a:p>
            <a:fld id="{9C3432F4-A89D-804D-9FCD-88A771DDD086}" type="slidenum">
              <a:rPr lang="en-US" smtClean="0"/>
              <a:t>‹#›</a:t>
            </a:fld>
            <a:endParaRPr lang="en-US"/>
          </a:p>
        </p:txBody>
      </p:sp>
    </p:spTree>
    <p:extLst>
      <p:ext uri="{BB962C8B-B14F-4D97-AF65-F5344CB8AC3E}">
        <p14:creationId xmlns:p14="http://schemas.microsoft.com/office/powerpoint/2010/main" val="726790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E2F4F-DBDA-D142-8C7B-5108B391D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FCA4C3-680D-B249-BAF1-AA28DAA361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5466D6-9B09-6C40-9A76-9D1CA62729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B1BEC-4897-C248-B19F-B955CFEEB6A2}" type="datetimeFigureOut">
              <a:rPr lang="en-US" smtClean="0"/>
              <a:t>6/15/20</a:t>
            </a:fld>
            <a:endParaRPr lang="en-US"/>
          </a:p>
        </p:txBody>
      </p:sp>
      <p:sp>
        <p:nvSpPr>
          <p:cNvPr id="5" name="Footer Placeholder 4">
            <a:extLst>
              <a:ext uri="{FF2B5EF4-FFF2-40B4-BE49-F238E27FC236}">
                <a16:creationId xmlns:a16="http://schemas.microsoft.com/office/drawing/2014/main" id="{A5759B61-B851-174E-90AA-572C7D0CE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878023-5D7E-AB46-86E2-8D06579F0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32F4-A89D-804D-9FCD-88A771DDD086}" type="slidenum">
              <a:rPr lang="en-US" smtClean="0"/>
              <a:t>‹#›</a:t>
            </a:fld>
            <a:endParaRPr lang="en-US"/>
          </a:p>
        </p:txBody>
      </p:sp>
    </p:spTree>
    <p:extLst>
      <p:ext uri="{BB962C8B-B14F-4D97-AF65-F5344CB8AC3E}">
        <p14:creationId xmlns:p14="http://schemas.microsoft.com/office/powerpoint/2010/main" val="2446556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CD33-26B0-3845-8689-FD33EAB7FF6E}"/>
              </a:ext>
            </a:extLst>
          </p:cNvPr>
          <p:cNvSpPr>
            <a:spLocks noGrp="1"/>
          </p:cNvSpPr>
          <p:nvPr>
            <p:ph type="ctrTitle"/>
          </p:nvPr>
        </p:nvSpPr>
        <p:spPr/>
        <p:txBody>
          <a:bodyPr>
            <a:normAutofit/>
          </a:bodyPr>
          <a:lstStyle/>
          <a:p>
            <a:r>
              <a:rPr lang="en-US" dirty="0"/>
              <a:t>How to Record Lectures Using Zoom</a:t>
            </a:r>
          </a:p>
        </p:txBody>
      </p:sp>
      <p:sp>
        <p:nvSpPr>
          <p:cNvPr id="3" name="Subtitle 2">
            <a:extLst>
              <a:ext uri="{FF2B5EF4-FFF2-40B4-BE49-F238E27FC236}">
                <a16:creationId xmlns:a16="http://schemas.microsoft.com/office/drawing/2014/main" id="{73F6B1F3-C144-594B-9589-2747AFC97C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567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3" name="Content Placeholder 2">
            <a:extLst>
              <a:ext uri="{FF2B5EF4-FFF2-40B4-BE49-F238E27FC236}">
                <a16:creationId xmlns:a16="http://schemas.microsoft.com/office/drawing/2014/main" id="{7C290D0B-3F3F-7D41-8BFC-4A172DCACED5}"/>
              </a:ext>
            </a:extLst>
          </p:cNvPr>
          <p:cNvSpPr>
            <a:spLocks noGrp="1"/>
          </p:cNvSpPr>
          <p:nvPr>
            <p:ph idx="1"/>
          </p:nvPr>
        </p:nvSpPr>
        <p:spPr/>
        <p:txBody>
          <a:bodyPr>
            <a:normAutofit/>
          </a:bodyPr>
          <a:lstStyle/>
          <a:p>
            <a:pPr marL="514350" indent="-514350">
              <a:buFont typeface="+mj-lt"/>
              <a:buAutoNum type="arabicPeriod"/>
            </a:pPr>
            <a:r>
              <a:rPr lang="en-US" dirty="0"/>
              <a:t>Using logical beginning and ending points, divide longer lectures into smaller segments (5 – 20 minutes). </a:t>
            </a:r>
          </a:p>
          <a:p>
            <a:pPr marL="971550" lvl="1" indent="-514350">
              <a:buFont typeface="+mj-lt"/>
              <a:buAutoNum type="alphaLcParenR"/>
            </a:pPr>
            <a:r>
              <a:rPr lang="en-US" dirty="0"/>
              <a:t>Design a way for students to know how many lecture videos are included in a course module. </a:t>
            </a:r>
          </a:p>
          <a:p>
            <a:pPr marL="514350" indent="-514350">
              <a:buFont typeface="+mj-lt"/>
              <a:buAutoNum type="arabicPeriod"/>
            </a:pPr>
            <a:r>
              <a:rPr lang="en-US" dirty="0"/>
              <a:t>Decide which of the following strategies you prefer to use:</a:t>
            </a:r>
          </a:p>
          <a:p>
            <a:pPr marL="971550" lvl="1" indent="-514350">
              <a:buFont typeface="+mj-lt"/>
              <a:buAutoNum type="alphaLcParenR"/>
            </a:pPr>
            <a:r>
              <a:rPr lang="en-US" dirty="0"/>
              <a:t>Your headshot video remains on screen for the entire lecture (largest file size)</a:t>
            </a:r>
          </a:p>
          <a:p>
            <a:pPr marL="971550" lvl="1" indent="-514350">
              <a:buFont typeface="+mj-lt"/>
              <a:buAutoNum type="alphaLcParenR"/>
            </a:pPr>
            <a:r>
              <a:rPr lang="en-US" dirty="0"/>
              <a:t> Your headshot video is on for an introduction and then is turned off (medium file size)</a:t>
            </a:r>
          </a:p>
          <a:p>
            <a:pPr marL="971550" lvl="1" indent="-514350">
              <a:buFont typeface="+mj-lt"/>
              <a:buAutoNum type="alphaLcParenR"/>
            </a:pPr>
            <a:r>
              <a:rPr lang="en-US" dirty="0"/>
              <a:t>Your headshot video is never on; Zoom records only your screen share(s) (smallest file size)</a:t>
            </a:r>
          </a:p>
        </p:txBody>
      </p:sp>
    </p:spTree>
    <p:extLst>
      <p:ext uri="{BB962C8B-B14F-4D97-AF65-F5344CB8AC3E}">
        <p14:creationId xmlns:p14="http://schemas.microsoft.com/office/powerpoint/2010/main" val="2677554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3" name="Content Placeholder 2">
            <a:extLst>
              <a:ext uri="{FF2B5EF4-FFF2-40B4-BE49-F238E27FC236}">
                <a16:creationId xmlns:a16="http://schemas.microsoft.com/office/drawing/2014/main" id="{7C290D0B-3F3F-7D41-8BFC-4A172DCACED5}"/>
              </a:ext>
            </a:extLst>
          </p:cNvPr>
          <p:cNvSpPr>
            <a:spLocks noGrp="1"/>
          </p:cNvSpPr>
          <p:nvPr>
            <p:ph sz="half" idx="1"/>
          </p:nvPr>
        </p:nvSpPr>
        <p:spPr/>
        <p:txBody>
          <a:bodyPr>
            <a:normAutofit/>
          </a:bodyPr>
          <a:lstStyle/>
          <a:p>
            <a:pPr marL="514350" indent="-514350">
              <a:buFont typeface="+mj-lt"/>
              <a:buAutoNum type="arabicPeriod" startAt="3"/>
            </a:pPr>
            <a:r>
              <a:rPr lang="en-US" dirty="0"/>
              <a:t>Log in to Zoom</a:t>
            </a:r>
          </a:p>
          <a:p>
            <a:pPr marL="514350" indent="-514350">
              <a:buFont typeface="+mj-lt"/>
              <a:buAutoNum type="arabicPeriod" startAt="3"/>
            </a:pPr>
            <a:r>
              <a:rPr lang="en-US" dirty="0"/>
              <a:t>Click on “Host a Meeting.” A Dropdown box will appear.</a:t>
            </a:r>
          </a:p>
          <a:p>
            <a:pPr marL="514350" indent="-514350">
              <a:buFont typeface="+mj-lt"/>
              <a:buAutoNum type="arabicPeriod" startAt="3"/>
            </a:pPr>
            <a:r>
              <a:rPr lang="en-US" dirty="0"/>
              <a:t>Choose “With Video On.” A Zoom window will appear.</a:t>
            </a:r>
          </a:p>
          <a:p>
            <a:pPr marL="0" indent="0">
              <a:buNone/>
            </a:pPr>
            <a:endParaRPr lang="en-US" dirty="0"/>
          </a:p>
          <a:p>
            <a:pPr marL="0" indent="0">
              <a:buNone/>
            </a:pPr>
            <a:endParaRPr lang="en-US" dirty="0"/>
          </a:p>
        </p:txBody>
      </p:sp>
      <p:pic>
        <p:nvPicPr>
          <p:cNvPr id="6" name="Content Placeholder 5" descr="A screenshot of the dropdown box that appears when you click &quot;Host a Meeting&quot;">
            <a:extLst>
              <a:ext uri="{FF2B5EF4-FFF2-40B4-BE49-F238E27FC236}">
                <a16:creationId xmlns:a16="http://schemas.microsoft.com/office/drawing/2014/main" id="{B6CE3F53-7D33-3243-B192-6E5B15779610}"/>
              </a:ext>
            </a:extLst>
          </p:cNvPr>
          <p:cNvPicPr>
            <a:picLocks noGrp="1" noChangeAspect="1"/>
          </p:cNvPicPr>
          <p:nvPr>
            <p:ph sz="half" idx="2"/>
          </p:nvPr>
        </p:nvPicPr>
        <p:blipFill>
          <a:blip r:embed="rId2"/>
          <a:stretch>
            <a:fillRect/>
          </a:stretch>
        </p:blipFill>
        <p:spPr>
          <a:xfrm>
            <a:off x="6389688" y="1866900"/>
            <a:ext cx="4775200" cy="1562100"/>
          </a:xfrm>
        </p:spPr>
      </p:pic>
    </p:spTree>
    <p:extLst>
      <p:ext uri="{BB962C8B-B14F-4D97-AF65-F5344CB8AC3E}">
        <p14:creationId xmlns:p14="http://schemas.microsoft.com/office/powerpoint/2010/main" val="4059265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7" name="Content Placeholder 6">
            <a:extLst>
              <a:ext uri="{FF2B5EF4-FFF2-40B4-BE49-F238E27FC236}">
                <a16:creationId xmlns:a16="http://schemas.microsoft.com/office/drawing/2014/main" id="{BE7797F5-B716-E74F-8BB7-4F8817B47853}"/>
              </a:ext>
            </a:extLst>
          </p:cNvPr>
          <p:cNvSpPr>
            <a:spLocks noGrp="1"/>
          </p:cNvSpPr>
          <p:nvPr>
            <p:ph idx="1"/>
          </p:nvPr>
        </p:nvSpPr>
        <p:spPr/>
        <p:txBody>
          <a:bodyPr>
            <a:normAutofit lnSpcReduction="10000"/>
          </a:bodyPr>
          <a:lstStyle/>
          <a:p>
            <a:r>
              <a:rPr lang="en-US" dirty="0"/>
              <a:t>The Zoom window that appears can be compared to an empty room. At this point, nothing is being recorded and you are alone.</a:t>
            </a:r>
          </a:p>
          <a:p>
            <a:endParaRPr lang="en-US" dirty="0"/>
          </a:p>
          <a:p>
            <a:pPr marL="514350" indent="-514350">
              <a:buFont typeface="+mj-lt"/>
              <a:buAutoNum type="arabicPeriod" startAt="6"/>
            </a:pPr>
            <a:r>
              <a:rPr lang="en-US" dirty="0"/>
              <a:t>Open any files that you intend to use via screen share.</a:t>
            </a:r>
          </a:p>
          <a:p>
            <a:pPr marL="457200" lvl="1" indent="0">
              <a:buNone/>
            </a:pPr>
            <a:endParaRPr lang="en-US" dirty="0"/>
          </a:p>
          <a:p>
            <a:pPr marL="457200" lvl="1" indent="0">
              <a:buNone/>
            </a:pPr>
            <a:r>
              <a:rPr lang="en-US" dirty="0"/>
              <a:t>Note: if you change documents or programs, you will need to stop sharing your screen and start sharing the next document. Zoom records what happens through the Zoom app, not your desktop.</a:t>
            </a:r>
          </a:p>
          <a:p>
            <a:pPr marL="457200" lvl="1" indent="0">
              <a:buNone/>
            </a:pPr>
            <a:endParaRPr lang="en-US" dirty="0"/>
          </a:p>
          <a:p>
            <a:pPr marL="457200" lvl="1" indent="0">
              <a:buNone/>
            </a:pPr>
            <a:r>
              <a:rPr lang="en-US" dirty="0"/>
              <a:t>Note: Videos do not share well through Zoom. Instead, provide students with a link to watch the video on their own time.</a:t>
            </a:r>
          </a:p>
        </p:txBody>
      </p:sp>
    </p:spTree>
    <p:extLst>
      <p:ext uri="{BB962C8B-B14F-4D97-AF65-F5344CB8AC3E}">
        <p14:creationId xmlns:p14="http://schemas.microsoft.com/office/powerpoint/2010/main" val="10577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7" name="Content Placeholder 6">
            <a:extLst>
              <a:ext uri="{FF2B5EF4-FFF2-40B4-BE49-F238E27FC236}">
                <a16:creationId xmlns:a16="http://schemas.microsoft.com/office/drawing/2014/main" id="{BE7797F5-B716-E74F-8BB7-4F8817B47853}"/>
              </a:ext>
            </a:extLst>
          </p:cNvPr>
          <p:cNvSpPr>
            <a:spLocks noGrp="1"/>
          </p:cNvSpPr>
          <p:nvPr>
            <p:ph sz="half" idx="1"/>
          </p:nvPr>
        </p:nvSpPr>
        <p:spPr/>
        <p:txBody>
          <a:bodyPr>
            <a:normAutofit/>
          </a:bodyPr>
          <a:lstStyle/>
          <a:p>
            <a:pPr marL="514350" indent="-514350">
              <a:buFont typeface="+mj-lt"/>
              <a:buAutoNum type="arabicPeriod" startAt="7"/>
            </a:pPr>
            <a:r>
              <a:rPr lang="en-US" dirty="0"/>
              <a:t>If you chose </a:t>
            </a:r>
            <a:r>
              <a:rPr lang="en-US" b="1" dirty="0"/>
              <a:t>option c</a:t>
            </a:r>
            <a:r>
              <a:rPr lang="en-US" dirty="0"/>
              <a:t> on Slide 10, turn your video off now.</a:t>
            </a:r>
          </a:p>
          <a:p>
            <a:pPr marL="0" indent="0" algn="r">
              <a:buNone/>
            </a:pPr>
            <a:endParaRPr lang="en-US" dirty="0"/>
          </a:p>
          <a:p>
            <a:pPr marL="0" indent="0" algn="r">
              <a:buNone/>
            </a:pPr>
            <a:r>
              <a:rPr lang="en-US" dirty="0"/>
              <a:t>The button is in the lower left corner of your Zoom window.</a:t>
            </a:r>
          </a:p>
          <a:p>
            <a:pPr marL="0" indent="0">
              <a:buNone/>
            </a:pPr>
            <a:r>
              <a:rPr lang="en-US" dirty="0"/>
              <a:t> </a:t>
            </a:r>
          </a:p>
        </p:txBody>
      </p:sp>
      <p:pic>
        <p:nvPicPr>
          <p:cNvPr id="5" name="Content Placeholder 4" descr="A screenshot of the &quot;stop video&quot; button.">
            <a:extLst>
              <a:ext uri="{FF2B5EF4-FFF2-40B4-BE49-F238E27FC236}">
                <a16:creationId xmlns:a16="http://schemas.microsoft.com/office/drawing/2014/main" id="{FA9A3921-4B2E-2F4B-BCD6-E1160FA94128}"/>
              </a:ext>
            </a:extLst>
          </p:cNvPr>
          <p:cNvPicPr>
            <a:picLocks noGrp="1" noChangeAspect="1"/>
          </p:cNvPicPr>
          <p:nvPr>
            <p:ph sz="half" idx="2"/>
          </p:nvPr>
        </p:nvPicPr>
        <p:blipFill>
          <a:blip r:embed="rId2"/>
          <a:stretch>
            <a:fillRect/>
          </a:stretch>
        </p:blipFill>
        <p:spPr>
          <a:xfrm>
            <a:off x="7015162" y="1825625"/>
            <a:ext cx="3878690" cy="1920875"/>
          </a:xfrm>
        </p:spPr>
      </p:pic>
    </p:spTree>
    <p:extLst>
      <p:ext uri="{BB962C8B-B14F-4D97-AF65-F5344CB8AC3E}">
        <p14:creationId xmlns:p14="http://schemas.microsoft.com/office/powerpoint/2010/main" val="2957931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7" name="Content Placeholder 6">
            <a:extLst>
              <a:ext uri="{FF2B5EF4-FFF2-40B4-BE49-F238E27FC236}">
                <a16:creationId xmlns:a16="http://schemas.microsoft.com/office/drawing/2014/main" id="{BE7797F5-B716-E74F-8BB7-4F8817B47853}"/>
              </a:ext>
            </a:extLst>
          </p:cNvPr>
          <p:cNvSpPr>
            <a:spLocks noGrp="1"/>
          </p:cNvSpPr>
          <p:nvPr>
            <p:ph sz="half" idx="1"/>
          </p:nvPr>
        </p:nvSpPr>
        <p:spPr>
          <a:xfrm>
            <a:off x="838199" y="1825625"/>
            <a:ext cx="10106025" cy="2417763"/>
          </a:xfrm>
        </p:spPr>
        <p:txBody>
          <a:bodyPr>
            <a:normAutofit/>
          </a:bodyPr>
          <a:lstStyle/>
          <a:p>
            <a:pPr marL="514350" indent="-514350">
              <a:buFont typeface="+mj-lt"/>
              <a:buAutoNum type="arabicPeriod" startAt="7"/>
            </a:pPr>
            <a:r>
              <a:rPr lang="en-US" dirty="0"/>
              <a:t>Click the “Record” button at the bottom of your Zoom window. </a:t>
            </a:r>
          </a:p>
        </p:txBody>
      </p:sp>
      <p:pic>
        <p:nvPicPr>
          <p:cNvPr id="9" name="Content Placeholder 8" descr="Screen capture showing where to find the &quot;Record&quot; button on the bottom toolbar in Zoom.">
            <a:extLst>
              <a:ext uri="{FF2B5EF4-FFF2-40B4-BE49-F238E27FC236}">
                <a16:creationId xmlns:a16="http://schemas.microsoft.com/office/drawing/2014/main" id="{DD0F8FF7-1728-FF4D-B9D3-5BCE8464053B}"/>
              </a:ext>
            </a:extLst>
          </p:cNvPr>
          <p:cNvPicPr>
            <a:picLocks noGrp="1" noChangeAspect="1"/>
          </p:cNvPicPr>
          <p:nvPr>
            <p:ph sz="half" idx="2"/>
          </p:nvPr>
        </p:nvPicPr>
        <p:blipFill>
          <a:blip r:embed="rId2"/>
          <a:stretch>
            <a:fillRect/>
          </a:stretch>
        </p:blipFill>
        <p:spPr>
          <a:xfrm>
            <a:off x="2918678" y="2839949"/>
            <a:ext cx="6055705" cy="1178102"/>
          </a:xfrm>
          <a:prstGeom prst="rect">
            <a:avLst/>
          </a:prstGeom>
        </p:spPr>
      </p:pic>
    </p:spTree>
    <p:extLst>
      <p:ext uri="{BB962C8B-B14F-4D97-AF65-F5344CB8AC3E}">
        <p14:creationId xmlns:p14="http://schemas.microsoft.com/office/powerpoint/2010/main" val="396346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B142-AA1F-A041-A484-59A964902406}"/>
              </a:ext>
            </a:extLst>
          </p:cNvPr>
          <p:cNvSpPr>
            <a:spLocks noGrp="1"/>
          </p:cNvSpPr>
          <p:nvPr>
            <p:ph type="title"/>
          </p:nvPr>
        </p:nvSpPr>
        <p:spPr/>
        <p:txBody>
          <a:bodyPr/>
          <a:lstStyle/>
          <a:p>
            <a:r>
              <a:rPr lang="en-US" dirty="0"/>
              <a:t>Steps to Recording an Asynchronous Lecture</a:t>
            </a:r>
          </a:p>
        </p:txBody>
      </p:sp>
      <p:sp>
        <p:nvSpPr>
          <p:cNvPr id="5" name="Content Placeholder 4">
            <a:extLst>
              <a:ext uri="{FF2B5EF4-FFF2-40B4-BE49-F238E27FC236}">
                <a16:creationId xmlns:a16="http://schemas.microsoft.com/office/drawing/2014/main" id="{7C5C4B16-0587-E343-95F8-E3FFA4330A55}"/>
              </a:ext>
            </a:extLst>
          </p:cNvPr>
          <p:cNvSpPr>
            <a:spLocks noGrp="1"/>
          </p:cNvSpPr>
          <p:nvPr>
            <p:ph idx="1"/>
          </p:nvPr>
        </p:nvSpPr>
        <p:spPr/>
        <p:txBody>
          <a:bodyPr>
            <a:normAutofit/>
          </a:bodyPr>
          <a:lstStyle/>
          <a:p>
            <a:pPr marL="0" indent="0">
              <a:buNone/>
            </a:pPr>
            <a:r>
              <a:rPr lang="en-US" dirty="0"/>
              <a:t>Note: When you share your screen, the control bar moves to the top of the screen and may disappear. Mouse over to make it reappear. Click on the “More” button on the right to access recording controls.</a:t>
            </a:r>
          </a:p>
          <a:p>
            <a:pPr marL="0" indent="0">
              <a:buNone/>
            </a:pPr>
            <a:endParaRPr lang="en-US" dirty="0"/>
          </a:p>
        </p:txBody>
      </p:sp>
      <p:pic>
        <p:nvPicPr>
          <p:cNvPr id="7" name="Picture 6" descr="Screenshot of the &quot;More&quot; button in the upper toolbar of Zoom when using Screen Share.">
            <a:extLst>
              <a:ext uri="{FF2B5EF4-FFF2-40B4-BE49-F238E27FC236}">
                <a16:creationId xmlns:a16="http://schemas.microsoft.com/office/drawing/2014/main" id="{1CCD0001-E7B9-4043-B2F3-C1031884A972}"/>
              </a:ext>
            </a:extLst>
          </p:cNvPr>
          <p:cNvPicPr>
            <a:picLocks noChangeAspect="1"/>
          </p:cNvPicPr>
          <p:nvPr/>
        </p:nvPicPr>
        <p:blipFill>
          <a:blip r:embed="rId2"/>
          <a:stretch>
            <a:fillRect/>
          </a:stretch>
        </p:blipFill>
        <p:spPr>
          <a:xfrm>
            <a:off x="3323370" y="3429000"/>
            <a:ext cx="5092700" cy="2120900"/>
          </a:xfrm>
          <a:prstGeom prst="rect">
            <a:avLst/>
          </a:prstGeom>
        </p:spPr>
      </p:pic>
    </p:spTree>
    <p:extLst>
      <p:ext uri="{BB962C8B-B14F-4D97-AF65-F5344CB8AC3E}">
        <p14:creationId xmlns:p14="http://schemas.microsoft.com/office/powerpoint/2010/main" val="200265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9240-7D72-BE40-BF20-BFA57634AF07}"/>
              </a:ext>
            </a:extLst>
          </p:cNvPr>
          <p:cNvSpPr>
            <a:spLocks noGrp="1"/>
          </p:cNvSpPr>
          <p:nvPr>
            <p:ph type="title"/>
          </p:nvPr>
        </p:nvSpPr>
        <p:spPr/>
        <p:txBody>
          <a:bodyPr/>
          <a:lstStyle/>
          <a:p>
            <a:r>
              <a:rPr lang="en-US" dirty="0"/>
              <a:t>Steps to Recording an Asynchronous Lecture</a:t>
            </a:r>
          </a:p>
        </p:txBody>
      </p:sp>
      <p:sp>
        <p:nvSpPr>
          <p:cNvPr id="7" name="Content Placeholder 6">
            <a:extLst>
              <a:ext uri="{FF2B5EF4-FFF2-40B4-BE49-F238E27FC236}">
                <a16:creationId xmlns:a16="http://schemas.microsoft.com/office/drawing/2014/main" id="{BE7797F5-B716-E74F-8BB7-4F8817B47853}"/>
              </a:ext>
            </a:extLst>
          </p:cNvPr>
          <p:cNvSpPr>
            <a:spLocks noGrp="1"/>
          </p:cNvSpPr>
          <p:nvPr>
            <p:ph sz="half" idx="1"/>
          </p:nvPr>
        </p:nvSpPr>
        <p:spPr/>
        <p:txBody>
          <a:bodyPr>
            <a:normAutofit fontScale="92500" lnSpcReduction="10000"/>
          </a:bodyPr>
          <a:lstStyle/>
          <a:p>
            <a:pPr marL="514350" indent="-514350">
              <a:buFont typeface="+mj-lt"/>
              <a:buAutoNum type="arabicPeriod" startAt="7"/>
            </a:pPr>
            <a:r>
              <a:rPr lang="en-US" dirty="0"/>
              <a:t>If you chose </a:t>
            </a:r>
            <a:r>
              <a:rPr lang="en-US" b="1" dirty="0"/>
              <a:t>option b</a:t>
            </a:r>
            <a:r>
              <a:rPr lang="en-US" dirty="0"/>
              <a:t> on Slide 10, record your introduction and then turn your video off.</a:t>
            </a:r>
          </a:p>
          <a:p>
            <a:pPr marL="0" indent="0" algn="r">
              <a:buNone/>
            </a:pPr>
            <a:endParaRPr lang="en-US" dirty="0"/>
          </a:p>
          <a:p>
            <a:pPr marL="0" indent="0" algn="r">
              <a:buNone/>
            </a:pPr>
            <a:r>
              <a:rPr lang="en-US" dirty="0"/>
              <a:t>The button is in the lower left corner of your Zoom window.</a:t>
            </a:r>
          </a:p>
          <a:p>
            <a:pPr marL="0" indent="0" algn="r">
              <a:buNone/>
            </a:pPr>
            <a:endParaRPr lang="en-US" dirty="0"/>
          </a:p>
          <a:p>
            <a:pPr marL="514350" indent="-514350">
              <a:buFont typeface="+mj-lt"/>
              <a:buAutoNum type="arabicPeriod" startAt="8"/>
            </a:pPr>
            <a:r>
              <a:rPr lang="en-US" dirty="0"/>
              <a:t>If you chose </a:t>
            </a:r>
            <a:r>
              <a:rPr lang="en-US" b="1" dirty="0"/>
              <a:t>option a</a:t>
            </a:r>
            <a:r>
              <a:rPr lang="en-US" dirty="0"/>
              <a:t> on Slide 10, record your lecture, leaving the video on.</a:t>
            </a:r>
          </a:p>
          <a:p>
            <a:pPr marL="0" indent="0">
              <a:buNone/>
            </a:pPr>
            <a:r>
              <a:rPr lang="en-US" dirty="0"/>
              <a:t> </a:t>
            </a:r>
          </a:p>
        </p:txBody>
      </p:sp>
      <p:pic>
        <p:nvPicPr>
          <p:cNvPr id="5" name="Content Placeholder 4" descr="A screenshot of the &quot;stop video&quot; button.">
            <a:extLst>
              <a:ext uri="{FF2B5EF4-FFF2-40B4-BE49-F238E27FC236}">
                <a16:creationId xmlns:a16="http://schemas.microsoft.com/office/drawing/2014/main" id="{FA9A3921-4B2E-2F4B-BCD6-E1160FA94128}"/>
              </a:ext>
            </a:extLst>
          </p:cNvPr>
          <p:cNvPicPr>
            <a:picLocks noGrp="1" noChangeAspect="1"/>
          </p:cNvPicPr>
          <p:nvPr>
            <p:ph sz="half" idx="2"/>
          </p:nvPr>
        </p:nvPicPr>
        <p:blipFill>
          <a:blip r:embed="rId2"/>
          <a:stretch>
            <a:fillRect/>
          </a:stretch>
        </p:blipFill>
        <p:spPr>
          <a:xfrm>
            <a:off x="7015162" y="1825625"/>
            <a:ext cx="3878690" cy="1920875"/>
          </a:xfrm>
        </p:spPr>
      </p:pic>
    </p:spTree>
    <p:extLst>
      <p:ext uri="{BB962C8B-B14F-4D97-AF65-F5344CB8AC3E}">
        <p14:creationId xmlns:p14="http://schemas.microsoft.com/office/powerpoint/2010/main" val="74173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2642B6-D71B-ED41-BB5A-C326160D2C56}"/>
              </a:ext>
            </a:extLst>
          </p:cNvPr>
          <p:cNvSpPr>
            <a:spLocks noGrp="1"/>
          </p:cNvSpPr>
          <p:nvPr>
            <p:ph type="title"/>
          </p:nvPr>
        </p:nvSpPr>
        <p:spPr/>
        <p:txBody>
          <a:bodyPr/>
          <a:lstStyle/>
          <a:p>
            <a:r>
              <a:rPr lang="en-US" dirty="0"/>
              <a:t>Saving Lectures</a:t>
            </a:r>
          </a:p>
        </p:txBody>
      </p:sp>
      <p:sp>
        <p:nvSpPr>
          <p:cNvPr id="5" name="Text Placeholder 4">
            <a:extLst>
              <a:ext uri="{FF2B5EF4-FFF2-40B4-BE49-F238E27FC236}">
                <a16:creationId xmlns:a16="http://schemas.microsoft.com/office/drawing/2014/main" id="{9BCA6809-7A9B-BD43-A07C-1E78CAEED02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4558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BE80A-6942-1F48-8257-4657A8DC10BF}"/>
              </a:ext>
            </a:extLst>
          </p:cNvPr>
          <p:cNvSpPr>
            <a:spLocks noGrp="1"/>
          </p:cNvSpPr>
          <p:nvPr>
            <p:ph type="title"/>
          </p:nvPr>
        </p:nvSpPr>
        <p:spPr/>
        <p:txBody>
          <a:bodyPr/>
          <a:lstStyle/>
          <a:p>
            <a:r>
              <a:rPr lang="en-US" dirty="0"/>
              <a:t>How to Save your Zoom Lecture</a:t>
            </a:r>
          </a:p>
        </p:txBody>
      </p:sp>
      <p:sp>
        <p:nvSpPr>
          <p:cNvPr id="5" name="Content Placeholder 4">
            <a:extLst>
              <a:ext uri="{FF2B5EF4-FFF2-40B4-BE49-F238E27FC236}">
                <a16:creationId xmlns:a16="http://schemas.microsoft.com/office/drawing/2014/main" id="{44E7D692-08F7-0B43-95CE-BCB211BD3990}"/>
              </a:ext>
            </a:extLst>
          </p:cNvPr>
          <p:cNvSpPr>
            <a:spLocks noGrp="1"/>
          </p:cNvSpPr>
          <p:nvPr>
            <p:ph sz="half" idx="1"/>
          </p:nvPr>
        </p:nvSpPr>
        <p:spPr/>
        <p:txBody>
          <a:bodyPr/>
          <a:lstStyle/>
          <a:p>
            <a:pPr marL="514350" indent="-514350">
              <a:buFont typeface="+mj-lt"/>
              <a:buAutoNum type="arabicPeriod"/>
            </a:pPr>
            <a:r>
              <a:rPr lang="en-US" dirty="0"/>
              <a:t>When you have completed your lecture or lecture segment, click the “End” button in the lower right corner of the Zoom window.</a:t>
            </a:r>
          </a:p>
          <a:p>
            <a:pPr marL="514350" indent="-514350">
              <a:buFont typeface="+mj-lt"/>
              <a:buAutoNum type="arabicPeriod"/>
            </a:pPr>
            <a:r>
              <a:rPr lang="en-US" dirty="0"/>
              <a:t>A drop-down menu appears. Click “End Meeting for All”</a:t>
            </a:r>
          </a:p>
          <a:p>
            <a:pPr marL="514350" indent="-514350">
              <a:buFont typeface="+mj-lt"/>
              <a:buAutoNum type="arabicPeriod"/>
            </a:pPr>
            <a:endParaRPr lang="en-US" dirty="0"/>
          </a:p>
          <a:p>
            <a:endParaRPr lang="en-US" dirty="0"/>
          </a:p>
        </p:txBody>
      </p:sp>
      <p:pic>
        <p:nvPicPr>
          <p:cNvPr id="8" name="Content Placeholder 7" descr="A picture containing black, sitting, red, white&#10;&#10;Description automatically generated">
            <a:extLst>
              <a:ext uri="{FF2B5EF4-FFF2-40B4-BE49-F238E27FC236}">
                <a16:creationId xmlns:a16="http://schemas.microsoft.com/office/drawing/2014/main" id="{E13D1C6E-C2B3-044D-B338-8BD6990D8097}"/>
              </a:ext>
            </a:extLst>
          </p:cNvPr>
          <p:cNvPicPr>
            <a:picLocks noGrp="1" noChangeAspect="1"/>
          </p:cNvPicPr>
          <p:nvPr>
            <p:ph sz="half" idx="2"/>
          </p:nvPr>
        </p:nvPicPr>
        <p:blipFill>
          <a:blip r:embed="rId2"/>
          <a:stretch>
            <a:fillRect/>
          </a:stretch>
        </p:blipFill>
        <p:spPr>
          <a:xfrm>
            <a:off x="7823199" y="1825625"/>
            <a:ext cx="3021013" cy="1743556"/>
          </a:xfrm>
        </p:spPr>
      </p:pic>
    </p:spTree>
    <p:extLst>
      <p:ext uri="{BB962C8B-B14F-4D97-AF65-F5344CB8AC3E}">
        <p14:creationId xmlns:p14="http://schemas.microsoft.com/office/powerpoint/2010/main" val="1991162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4BE80A-6942-1F48-8257-4657A8DC10BF}"/>
              </a:ext>
            </a:extLst>
          </p:cNvPr>
          <p:cNvSpPr>
            <a:spLocks noGrp="1"/>
          </p:cNvSpPr>
          <p:nvPr>
            <p:ph type="title"/>
          </p:nvPr>
        </p:nvSpPr>
        <p:spPr/>
        <p:txBody>
          <a:bodyPr/>
          <a:lstStyle/>
          <a:p>
            <a:r>
              <a:rPr lang="en-US" dirty="0"/>
              <a:t>How to Save your Zoom Lecture</a:t>
            </a:r>
          </a:p>
        </p:txBody>
      </p:sp>
      <p:sp>
        <p:nvSpPr>
          <p:cNvPr id="5" name="Content Placeholder 4">
            <a:extLst>
              <a:ext uri="{FF2B5EF4-FFF2-40B4-BE49-F238E27FC236}">
                <a16:creationId xmlns:a16="http://schemas.microsoft.com/office/drawing/2014/main" id="{44E7D692-08F7-0B43-95CE-BCB211BD3990}"/>
              </a:ext>
            </a:extLst>
          </p:cNvPr>
          <p:cNvSpPr>
            <a:spLocks noGrp="1"/>
          </p:cNvSpPr>
          <p:nvPr>
            <p:ph sz="half" idx="1"/>
          </p:nvPr>
        </p:nvSpPr>
        <p:spPr/>
        <p:txBody>
          <a:bodyPr/>
          <a:lstStyle/>
          <a:p>
            <a:pPr marL="0" indent="0">
              <a:buNone/>
            </a:pPr>
            <a:r>
              <a:rPr lang="en-US" dirty="0"/>
              <a:t>A dialogue box appears, showing you the progress as Zoom converts your meeting recording into audio and video formats.</a:t>
            </a:r>
          </a:p>
          <a:p>
            <a:pPr marL="0" indent="0">
              <a:buNone/>
            </a:pPr>
            <a:endParaRPr lang="en-US" dirty="0"/>
          </a:p>
          <a:p>
            <a:pPr marL="0" indent="0">
              <a:buNone/>
            </a:pPr>
            <a:r>
              <a:rPr lang="en-US" dirty="0"/>
              <a:t>Conversion time varies depending on file size.</a:t>
            </a:r>
          </a:p>
        </p:txBody>
      </p:sp>
      <p:pic>
        <p:nvPicPr>
          <p:cNvPr id="7" name="Content Placeholder 6" descr="A screenshot of a cell phone&#10;&#10;Description automatically generated">
            <a:extLst>
              <a:ext uri="{FF2B5EF4-FFF2-40B4-BE49-F238E27FC236}">
                <a16:creationId xmlns:a16="http://schemas.microsoft.com/office/drawing/2014/main" id="{FC667485-7FB6-C744-9AC3-357770F68F44}"/>
              </a:ext>
            </a:extLst>
          </p:cNvPr>
          <p:cNvPicPr>
            <a:picLocks noGrp="1" noChangeAspect="1"/>
          </p:cNvPicPr>
          <p:nvPr>
            <p:ph sz="half" idx="2"/>
          </p:nvPr>
        </p:nvPicPr>
        <p:blipFill>
          <a:blip r:embed="rId2"/>
          <a:stretch>
            <a:fillRect/>
          </a:stretch>
        </p:blipFill>
        <p:spPr>
          <a:xfrm>
            <a:off x="6172202" y="1945672"/>
            <a:ext cx="5181600" cy="2339593"/>
          </a:xfrm>
        </p:spPr>
      </p:pic>
    </p:spTree>
    <p:extLst>
      <p:ext uri="{BB962C8B-B14F-4D97-AF65-F5344CB8AC3E}">
        <p14:creationId xmlns:p14="http://schemas.microsoft.com/office/powerpoint/2010/main" val="305465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528CA-716A-5944-89AA-723E78D392F6}"/>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957F4B2F-43C5-2D4A-A6F2-E2D1E817F62D}"/>
              </a:ext>
            </a:extLst>
          </p:cNvPr>
          <p:cNvSpPr>
            <a:spLocks noGrp="1"/>
          </p:cNvSpPr>
          <p:nvPr>
            <p:ph sz="half" idx="1"/>
          </p:nvPr>
        </p:nvSpPr>
        <p:spPr/>
        <p:txBody>
          <a:bodyPr/>
          <a:lstStyle/>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endParaRPr lang="en-US" dirty="0"/>
          </a:p>
          <a:p>
            <a:pPr marL="0" indent="0" algn="r">
              <a:buNone/>
            </a:pPr>
            <a:r>
              <a:rPr lang="en-US" dirty="0"/>
              <a:t>Stacy Smith</a:t>
            </a:r>
          </a:p>
          <a:p>
            <a:pPr marL="0" indent="0" algn="r">
              <a:buNone/>
            </a:pPr>
            <a:r>
              <a:rPr lang="en-US" dirty="0"/>
              <a:t>Assistant Professor</a:t>
            </a:r>
          </a:p>
          <a:p>
            <a:pPr marL="0" indent="0" algn="r">
              <a:buNone/>
            </a:pPr>
            <a:r>
              <a:rPr lang="en-US" dirty="0"/>
              <a:t>Department of Sociology</a:t>
            </a:r>
          </a:p>
        </p:txBody>
      </p:sp>
      <p:pic>
        <p:nvPicPr>
          <p:cNvPr id="8" name="Content Placeholder 7" descr="A person smiling for the camera&#10;&#10;Description automatically generated">
            <a:extLst>
              <a:ext uri="{FF2B5EF4-FFF2-40B4-BE49-F238E27FC236}">
                <a16:creationId xmlns:a16="http://schemas.microsoft.com/office/drawing/2014/main" id="{CD23231F-EC26-744E-9508-54A64767E9F5}"/>
              </a:ext>
            </a:extLst>
          </p:cNvPr>
          <p:cNvPicPr>
            <a:picLocks noGrp="1" noChangeAspect="1"/>
          </p:cNvPicPr>
          <p:nvPr>
            <p:ph sz="half" idx="2"/>
          </p:nvPr>
        </p:nvPicPr>
        <p:blipFill>
          <a:blip r:embed="rId2"/>
          <a:stretch>
            <a:fillRect/>
          </a:stretch>
        </p:blipFill>
        <p:spPr>
          <a:xfrm>
            <a:off x="6638403" y="1825625"/>
            <a:ext cx="4249193" cy="4351338"/>
          </a:xfrm>
        </p:spPr>
      </p:pic>
    </p:spTree>
    <p:extLst>
      <p:ext uri="{BB962C8B-B14F-4D97-AF65-F5344CB8AC3E}">
        <p14:creationId xmlns:p14="http://schemas.microsoft.com/office/powerpoint/2010/main" val="1060614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B8AE-DEA3-6F4F-BC26-AD6BC4902179}"/>
              </a:ext>
            </a:extLst>
          </p:cNvPr>
          <p:cNvSpPr>
            <a:spLocks noGrp="1"/>
          </p:cNvSpPr>
          <p:nvPr>
            <p:ph type="title"/>
          </p:nvPr>
        </p:nvSpPr>
        <p:spPr/>
        <p:txBody>
          <a:bodyPr/>
          <a:lstStyle/>
          <a:p>
            <a:r>
              <a:rPr lang="en-US" dirty="0"/>
              <a:t>How to Save your Zoom Lecture</a:t>
            </a:r>
          </a:p>
        </p:txBody>
      </p:sp>
      <p:pic>
        <p:nvPicPr>
          <p:cNvPr id="5" name="Content Placeholder 4" descr="A screenshot of a computer&#10;&#10;Description automatically generated">
            <a:extLst>
              <a:ext uri="{FF2B5EF4-FFF2-40B4-BE49-F238E27FC236}">
                <a16:creationId xmlns:a16="http://schemas.microsoft.com/office/drawing/2014/main" id="{1F67ABF2-541D-9945-858F-5D8BFAE5C317}"/>
              </a:ext>
            </a:extLst>
          </p:cNvPr>
          <p:cNvPicPr>
            <a:picLocks noGrp="1" noChangeAspect="1"/>
          </p:cNvPicPr>
          <p:nvPr>
            <p:ph sz="half" idx="1"/>
          </p:nvPr>
        </p:nvPicPr>
        <p:blipFill>
          <a:blip r:embed="rId2"/>
          <a:stretch>
            <a:fillRect/>
          </a:stretch>
        </p:blipFill>
        <p:spPr>
          <a:xfrm>
            <a:off x="838200" y="2382044"/>
            <a:ext cx="5181600" cy="3238500"/>
          </a:xfrm>
        </p:spPr>
      </p:pic>
      <p:sp>
        <p:nvSpPr>
          <p:cNvPr id="6" name="Content Placeholder 5">
            <a:extLst>
              <a:ext uri="{FF2B5EF4-FFF2-40B4-BE49-F238E27FC236}">
                <a16:creationId xmlns:a16="http://schemas.microsoft.com/office/drawing/2014/main" id="{E46F3B3A-651D-0448-8F82-374DB3D81594}"/>
              </a:ext>
            </a:extLst>
          </p:cNvPr>
          <p:cNvSpPr>
            <a:spLocks noGrp="1"/>
          </p:cNvSpPr>
          <p:nvPr>
            <p:ph sz="half" idx="2"/>
          </p:nvPr>
        </p:nvSpPr>
        <p:spPr/>
        <p:txBody>
          <a:bodyPr/>
          <a:lstStyle/>
          <a:p>
            <a:r>
              <a:rPr lang="en-US" dirty="0"/>
              <a:t>The files appear in a dialogue box on your screen. These are saved within the Zoom app.</a:t>
            </a:r>
          </a:p>
        </p:txBody>
      </p:sp>
    </p:spTree>
    <p:extLst>
      <p:ext uri="{BB962C8B-B14F-4D97-AF65-F5344CB8AC3E}">
        <p14:creationId xmlns:p14="http://schemas.microsoft.com/office/powerpoint/2010/main" val="218103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13E9-F62D-4247-92C7-D22AB7A96BE9}"/>
              </a:ext>
            </a:extLst>
          </p:cNvPr>
          <p:cNvSpPr>
            <a:spLocks noGrp="1"/>
          </p:cNvSpPr>
          <p:nvPr>
            <p:ph type="title"/>
          </p:nvPr>
        </p:nvSpPr>
        <p:spPr/>
        <p:txBody>
          <a:bodyPr/>
          <a:lstStyle/>
          <a:p>
            <a:r>
              <a:rPr lang="en-US" dirty="0"/>
              <a:t>How to Save your Zoom Lecture</a:t>
            </a:r>
          </a:p>
        </p:txBody>
      </p:sp>
      <p:pic>
        <p:nvPicPr>
          <p:cNvPr id="10" name="Content Placeholder 9" descr="A screenshot of a cell phone&#10;&#10;Description automatically generated">
            <a:extLst>
              <a:ext uri="{FF2B5EF4-FFF2-40B4-BE49-F238E27FC236}">
                <a16:creationId xmlns:a16="http://schemas.microsoft.com/office/drawing/2014/main" id="{EAAA1266-840F-8749-8261-8705D9B4DE3D}"/>
              </a:ext>
            </a:extLst>
          </p:cNvPr>
          <p:cNvPicPr>
            <a:picLocks noGrp="1" noChangeAspect="1"/>
          </p:cNvPicPr>
          <p:nvPr>
            <p:ph sz="half" idx="2"/>
          </p:nvPr>
        </p:nvPicPr>
        <p:blipFill>
          <a:blip r:embed="rId2"/>
          <a:stretch>
            <a:fillRect/>
          </a:stretch>
        </p:blipFill>
        <p:spPr>
          <a:xfrm>
            <a:off x="6350000" y="1825625"/>
            <a:ext cx="5003800" cy="1663700"/>
          </a:xfrm>
        </p:spPr>
      </p:pic>
      <p:sp>
        <p:nvSpPr>
          <p:cNvPr id="8" name="Content Placeholder 7">
            <a:extLst>
              <a:ext uri="{FF2B5EF4-FFF2-40B4-BE49-F238E27FC236}">
                <a16:creationId xmlns:a16="http://schemas.microsoft.com/office/drawing/2014/main" id="{B5E23691-F003-9644-9EE3-0BDFF592A54E}"/>
              </a:ext>
            </a:extLst>
          </p:cNvPr>
          <p:cNvSpPr>
            <a:spLocks noGrp="1"/>
          </p:cNvSpPr>
          <p:nvPr>
            <p:ph sz="half" idx="1"/>
          </p:nvPr>
        </p:nvSpPr>
        <p:spPr/>
        <p:txBody>
          <a:bodyPr/>
          <a:lstStyle/>
          <a:p>
            <a:r>
              <a:rPr lang="en-US" dirty="0"/>
              <a:t>File Types</a:t>
            </a:r>
          </a:p>
          <a:p>
            <a:pPr lvl="1"/>
            <a:r>
              <a:rPr lang="en-US" dirty="0"/>
              <a:t>Audio Only</a:t>
            </a:r>
          </a:p>
          <a:p>
            <a:pPr lvl="1"/>
            <a:r>
              <a:rPr lang="en-US" dirty="0"/>
              <a:t>Mp3 URL </a:t>
            </a:r>
          </a:p>
          <a:p>
            <a:pPr lvl="1"/>
            <a:r>
              <a:rPr lang="en-US" dirty="0"/>
              <a:t>Video</a:t>
            </a:r>
          </a:p>
          <a:p>
            <a:pPr lvl="1"/>
            <a:endParaRPr lang="en-US" dirty="0"/>
          </a:p>
          <a:p>
            <a:pPr marL="457200" indent="-457200">
              <a:buFont typeface="+mj-lt"/>
              <a:buAutoNum type="arabicPeriod" startAt="3"/>
            </a:pPr>
            <a:r>
              <a:rPr lang="en-US" dirty="0"/>
              <a:t>Rename and move your files.</a:t>
            </a:r>
          </a:p>
          <a:p>
            <a:pPr lvl="1"/>
            <a:endParaRPr lang="en-US" dirty="0"/>
          </a:p>
          <a:p>
            <a:pPr lvl="1"/>
            <a:endParaRPr lang="en-US" dirty="0"/>
          </a:p>
        </p:txBody>
      </p:sp>
    </p:spTree>
    <p:extLst>
      <p:ext uri="{BB962C8B-B14F-4D97-AF65-F5344CB8AC3E}">
        <p14:creationId xmlns:p14="http://schemas.microsoft.com/office/powerpoint/2010/main" val="4163168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2008F-5470-F842-AE90-F8B7EBBDF4FE}"/>
              </a:ext>
            </a:extLst>
          </p:cNvPr>
          <p:cNvSpPr>
            <a:spLocks noGrp="1"/>
          </p:cNvSpPr>
          <p:nvPr>
            <p:ph type="title"/>
          </p:nvPr>
        </p:nvSpPr>
        <p:spPr/>
        <p:txBody>
          <a:bodyPr/>
          <a:lstStyle/>
          <a:p>
            <a:r>
              <a:rPr lang="en-US" dirty="0"/>
              <a:t>Recap</a:t>
            </a:r>
          </a:p>
        </p:txBody>
      </p:sp>
      <p:sp>
        <p:nvSpPr>
          <p:cNvPr id="5" name="Text Placeholder 4">
            <a:extLst>
              <a:ext uri="{FF2B5EF4-FFF2-40B4-BE49-F238E27FC236}">
                <a16:creationId xmlns:a16="http://schemas.microsoft.com/office/drawing/2014/main" id="{77F9D4B7-9E93-E84D-85F0-A9762031EE3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09831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5B2E-FF35-324B-9F1A-BCA9EC75ECBD}"/>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B3C31DA6-C89F-8E4D-8F65-3ECA7A227B50}"/>
              </a:ext>
            </a:extLst>
          </p:cNvPr>
          <p:cNvSpPr>
            <a:spLocks noGrp="1"/>
          </p:cNvSpPr>
          <p:nvPr>
            <p:ph idx="1"/>
          </p:nvPr>
        </p:nvSpPr>
        <p:spPr/>
        <p:txBody>
          <a:bodyPr>
            <a:normAutofit/>
          </a:bodyPr>
          <a:lstStyle/>
          <a:p>
            <a:r>
              <a:rPr lang="en-US" dirty="0"/>
              <a:t>We have covered:</a:t>
            </a:r>
          </a:p>
          <a:p>
            <a:endParaRPr lang="en-US" dirty="0"/>
          </a:p>
          <a:p>
            <a:r>
              <a:rPr lang="en-US" dirty="0"/>
              <a:t>Synchronous Lectures</a:t>
            </a:r>
          </a:p>
          <a:p>
            <a:r>
              <a:rPr lang="en-US" dirty="0"/>
              <a:t>Asynchronous Lectures</a:t>
            </a:r>
          </a:p>
          <a:p>
            <a:r>
              <a:rPr lang="en-US" dirty="0"/>
              <a:t>How to Save Lectures</a:t>
            </a:r>
          </a:p>
          <a:p>
            <a:endParaRPr lang="en-US" dirty="0"/>
          </a:p>
          <a:p>
            <a:r>
              <a:rPr lang="en-US" dirty="0"/>
              <a:t>Check out the website for information on:</a:t>
            </a:r>
          </a:p>
          <a:p>
            <a:pPr lvl="1"/>
            <a:r>
              <a:rPr lang="en-US" dirty="0"/>
              <a:t>How to upload videos to </a:t>
            </a:r>
            <a:r>
              <a:rPr lang="en-US" dirty="0" err="1"/>
              <a:t>MediaSpace</a:t>
            </a:r>
            <a:r>
              <a:rPr lang="en-US" dirty="0"/>
              <a:t> and </a:t>
            </a:r>
          </a:p>
          <a:p>
            <a:pPr lvl="1"/>
            <a:r>
              <a:rPr lang="en-US" dirty="0"/>
              <a:t>How to request captioning for </a:t>
            </a:r>
            <a:r>
              <a:rPr lang="en-US" dirty="0" err="1"/>
              <a:t>mediaspace</a:t>
            </a:r>
            <a:r>
              <a:rPr lang="en-US" dirty="0"/>
              <a:t> videos</a:t>
            </a:r>
          </a:p>
        </p:txBody>
      </p:sp>
    </p:spTree>
    <p:extLst>
      <p:ext uri="{BB962C8B-B14F-4D97-AF65-F5344CB8AC3E}">
        <p14:creationId xmlns:p14="http://schemas.microsoft.com/office/powerpoint/2010/main" val="169569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F2E2-68C9-1F4F-A508-3DA9ADDAA61E}"/>
              </a:ext>
            </a:extLst>
          </p:cNvPr>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E53C4F75-1331-BD40-85D8-83188EDE30BC}"/>
              </a:ext>
            </a:extLst>
          </p:cNvPr>
          <p:cNvSpPr>
            <a:spLocks noGrp="1"/>
          </p:cNvSpPr>
          <p:nvPr>
            <p:ph idx="1"/>
          </p:nvPr>
        </p:nvSpPr>
        <p:spPr/>
        <p:txBody>
          <a:bodyPr/>
          <a:lstStyle/>
          <a:p>
            <a:r>
              <a:rPr lang="en-US" dirty="0"/>
              <a:t>Recording Synchronous Lectures</a:t>
            </a:r>
          </a:p>
          <a:p>
            <a:r>
              <a:rPr lang="en-US" dirty="0"/>
              <a:t>Recording Asynchronous Lectures</a:t>
            </a:r>
          </a:p>
          <a:p>
            <a:r>
              <a:rPr lang="en-US" dirty="0"/>
              <a:t>Saving Lectures</a:t>
            </a:r>
          </a:p>
        </p:txBody>
      </p:sp>
    </p:spTree>
    <p:extLst>
      <p:ext uri="{BB962C8B-B14F-4D97-AF65-F5344CB8AC3E}">
        <p14:creationId xmlns:p14="http://schemas.microsoft.com/office/powerpoint/2010/main" val="2573605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4AEB-A7D9-8E49-B43C-850F0B424C88}"/>
              </a:ext>
            </a:extLst>
          </p:cNvPr>
          <p:cNvSpPr>
            <a:spLocks noGrp="1"/>
          </p:cNvSpPr>
          <p:nvPr>
            <p:ph type="title"/>
          </p:nvPr>
        </p:nvSpPr>
        <p:spPr/>
        <p:txBody>
          <a:bodyPr/>
          <a:lstStyle/>
          <a:p>
            <a:r>
              <a:rPr lang="en-US" dirty="0"/>
              <a:t>Two Ways to Record Lectures</a:t>
            </a:r>
          </a:p>
        </p:txBody>
      </p:sp>
      <p:sp>
        <p:nvSpPr>
          <p:cNvPr id="6" name="Text Placeholder 5">
            <a:extLst>
              <a:ext uri="{FF2B5EF4-FFF2-40B4-BE49-F238E27FC236}">
                <a16:creationId xmlns:a16="http://schemas.microsoft.com/office/drawing/2014/main" id="{AA0BD948-2914-EF49-B474-9FB428B15EB0}"/>
              </a:ext>
            </a:extLst>
          </p:cNvPr>
          <p:cNvSpPr>
            <a:spLocks noGrp="1"/>
          </p:cNvSpPr>
          <p:nvPr>
            <p:ph type="body" idx="1"/>
          </p:nvPr>
        </p:nvSpPr>
        <p:spPr/>
        <p:txBody>
          <a:bodyPr/>
          <a:lstStyle/>
          <a:p>
            <a:r>
              <a:rPr lang="en-US" dirty="0"/>
              <a:t>Synchronous</a:t>
            </a:r>
          </a:p>
        </p:txBody>
      </p:sp>
      <p:sp>
        <p:nvSpPr>
          <p:cNvPr id="5" name="Content Placeholder 4">
            <a:extLst>
              <a:ext uri="{FF2B5EF4-FFF2-40B4-BE49-F238E27FC236}">
                <a16:creationId xmlns:a16="http://schemas.microsoft.com/office/drawing/2014/main" id="{891742DA-C164-664E-820F-57CA132B4BF8}"/>
              </a:ext>
            </a:extLst>
          </p:cNvPr>
          <p:cNvSpPr>
            <a:spLocks noGrp="1"/>
          </p:cNvSpPr>
          <p:nvPr>
            <p:ph sz="half" idx="2"/>
          </p:nvPr>
        </p:nvSpPr>
        <p:spPr/>
        <p:txBody>
          <a:bodyPr/>
          <a:lstStyle/>
          <a:p>
            <a:r>
              <a:rPr lang="en-US" dirty="0"/>
              <a:t>Record a live lecture as you interact with students in real-time</a:t>
            </a:r>
          </a:p>
          <a:p>
            <a:endParaRPr lang="en-US" dirty="0"/>
          </a:p>
          <a:p>
            <a:r>
              <a:rPr lang="en-US" dirty="0"/>
              <a:t>Characteristics</a:t>
            </a:r>
          </a:p>
          <a:p>
            <a:pPr lvl="1"/>
            <a:r>
              <a:rPr lang="en-US" dirty="0"/>
              <a:t>Longer (w/o editing)</a:t>
            </a:r>
          </a:p>
          <a:p>
            <a:pPr lvl="1"/>
            <a:r>
              <a:rPr lang="en-US" dirty="0"/>
              <a:t>Includes student images/communication</a:t>
            </a:r>
          </a:p>
        </p:txBody>
      </p:sp>
      <p:sp>
        <p:nvSpPr>
          <p:cNvPr id="7" name="Text Placeholder 6">
            <a:extLst>
              <a:ext uri="{FF2B5EF4-FFF2-40B4-BE49-F238E27FC236}">
                <a16:creationId xmlns:a16="http://schemas.microsoft.com/office/drawing/2014/main" id="{7E5D7D50-1A7D-AA4E-8487-ADDBD050B2A5}"/>
              </a:ext>
            </a:extLst>
          </p:cNvPr>
          <p:cNvSpPr>
            <a:spLocks noGrp="1"/>
          </p:cNvSpPr>
          <p:nvPr>
            <p:ph type="body" sz="quarter" idx="3"/>
          </p:nvPr>
        </p:nvSpPr>
        <p:spPr/>
        <p:txBody>
          <a:bodyPr/>
          <a:lstStyle/>
          <a:p>
            <a:r>
              <a:rPr lang="en-US" dirty="0" err="1"/>
              <a:t>Asynchrnous</a:t>
            </a:r>
            <a:endParaRPr lang="en-US" dirty="0"/>
          </a:p>
        </p:txBody>
      </p:sp>
      <p:sp>
        <p:nvSpPr>
          <p:cNvPr id="8" name="Content Placeholder 7">
            <a:extLst>
              <a:ext uri="{FF2B5EF4-FFF2-40B4-BE49-F238E27FC236}">
                <a16:creationId xmlns:a16="http://schemas.microsoft.com/office/drawing/2014/main" id="{0FCBF59F-835D-BE4A-8EC7-0CE654671B94}"/>
              </a:ext>
            </a:extLst>
          </p:cNvPr>
          <p:cNvSpPr>
            <a:spLocks noGrp="1"/>
          </p:cNvSpPr>
          <p:nvPr>
            <p:ph sz="quarter" idx="4"/>
          </p:nvPr>
        </p:nvSpPr>
        <p:spPr/>
        <p:txBody>
          <a:bodyPr/>
          <a:lstStyle/>
          <a:p>
            <a:r>
              <a:rPr lang="en-US" dirty="0"/>
              <a:t>Record a lecture to deliver to students asynchronously</a:t>
            </a:r>
          </a:p>
          <a:p>
            <a:endParaRPr lang="en-US" dirty="0"/>
          </a:p>
          <a:p>
            <a:endParaRPr lang="en-US" dirty="0"/>
          </a:p>
          <a:p>
            <a:r>
              <a:rPr lang="en-US" dirty="0"/>
              <a:t>Characteristics</a:t>
            </a:r>
          </a:p>
          <a:p>
            <a:pPr lvl="1"/>
            <a:r>
              <a:rPr lang="en-US" dirty="0"/>
              <a:t>Can plan for shorter segments</a:t>
            </a:r>
          </a:p>
          <a:p>
            <a:pPr lvl="1"/>
            <a:r>
              <a:rPr lang="en-US" dirty="0"/>
              <a:t>Does not include student images/communication</a:t>
            </a:r>
          </a:p>
        </p:txBody>
      </p:sp>
    </p:spTree>
    <p:extLst>
      <p:ext uri="{BB962C8B-B14F-4D97-AF65-F5344CB8AC3E}">
        <p14:creationId xmlns:p14="http://schemas.microsoft.com/office/powerpoint/2010/main" val="321028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BCFED1-5B7A-CF4C-BF3D-189B0DC2A5BA}"/>
              </a:ext>
            </a:extLst>
          </p:cNvPr>
          <p:cNvSpPr>
            <a:spLocks noGrp="1"/>
          </p:cNvSpPr>
          <p:nvPr>
            <p:ph type="title"/>
          </p:nvPr>
        </p:nvSpPr>
        <p:spPr/>
        <p:txBody>
          <a:bodyPr/>
          <a:lstStyle/>
          <a:p>
            <a:r>
              <a:rPr lang="en-US" dirty="0"/>
              <a:t>Synchronous Recording in Zoom</a:t>
            </a:r>
          </a:p>
        </p:txBody>
      </p:sp>
      <p:sp>
        <p:nvSpPr>
          <p:cNvPr id="8" name="Text Placeholder 7">
            <a:extLst>
              <a:ext uri="{FF2B5EF4-FFF2-40B4-BE49-F238E27FC236}">
                <a16:creationId xmlns:a16="http://schemas.microsoft.com/office/drawing/2014/main" id="{CB53D679-5E25-864B-9386-EF8584E1B8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140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B142-AA1F-A041-A484-59A964902406}"/>
              </a:ext>
            </a:extLst>
          </p:cNvPr>
          <p:cNvSpPr>
            <a:spLocks noGrp="1"/>
          </p:cNvSpPr>
          <p:nvPr>
            <p:ph type="title"/>
          </p:nvPr>
        </p:nvSpPr>
        <p:spPr/>
        <p:txBody>
          <a:bodyPr/>
          <a:lstStyle/>
          <a:p>
            <a:r>
              <a:rPr lang="en-US" dirty="0"/>
              <a:t>Steps to Recording a Synchronous Lecture</a:t>
            </a:r>
          </a:p>
        </p:txBody>
      </p:sp>
      <p:sp>
        <p:nvSpPr>
          <p:cNvPr id="5" name="Content Placeholder 4">
            <a:extLst>
              <a:ext uri="{FF2B5EF4-FFF2-40B4-BE49-F238E27FC236}">
                <a16:creationId xmlns:a16="http://schemas.microsoft.com/office/drawing/2014/main" id="{7C5C4B16-0587-E343-95F8-E3FFA4330A55}"/>
              </a:ext>
            </a:extLst>
          </p:cNvPr>
          <p:cNvSpPr>
            <a:spLocks noGrp="1"/>
          </p:cNvSpPr>
          <p:nvPr>
            <p:ph sz="half" idx="1"/>
          </p:nvPr>
        </p:nvSpPr>
        <p:spPr/>
        <p:txBody>
          <a:bodyPr>
            <a:normAutofit fontScale="92500" lnSpcReduction="10000"/>
          </a:bodyPr>
          <a:lstStyle/>
          <a:p>
            <a:pPr marL="514350" indent="-514350">
              <a:buFont typeface="+mj-lt"/>
              <a:buAutoNum type="arabicPeriod"/>
            </a:pPr>
            <a:r>
              <a:rPr lang="en-US" dirty="0"/>
              <a:t>Inform your students that you will be recording the zoom session. Include where and how the video will be distributed. Allow students to remain silent and/or keep videos off if they do not wish to be recorded.</a:t>
            </a:r>
          </a:p>
          <a:p>
            <a:pPr marL="514350" indent="-514350">
              <a:buFont typeface="+mj-lt"/>
              <a:buAutoNum type="arabicPeriod"/>
            </a:pPr>
            <a:r>
              <a:rPr lang="en-US" dirty="0"/>
              <a:t>Log in to zoom</a:t>
            </a:r>
          </a:p>
          <a:p>
            <a:pPr marL="514350" indent="-514350">
              <a:buFont typeface="+mj-lt"/>
              <a:buAutoNum type="arabicPeriod"/>
            </a:pPr>
            <a:r>
              <a:rPr lang="en-US" dirty="0"/>
              <a:t>Create your meeting. You may choose “Record the meeting automatically on the local computer” if you like.</a:t>
            </a:r>
          </a:p>
        </p:txBody>
      </p:sp>
      <p:pic>
        <p:nvPicPr>
          <p:cNvPr id="8" name="Content Placeholder 7" descr="Screen shot shows the checkbox for &quot;record the meeting automatically on the local computer.&quot; ">
            <a:extLst>
              <a:ext uri="{FF2B5EF4-FFF2-40B4-BE49-F238E27FC236}">
                <a16:creationId xmlns:a16="http://schemas.microsoft.com/office/drawing/2014/main" id="{73375E61-DAA9-4446-8703-76BFF0E121D9}"/>
              </a:ext>
            </a:extLst>
          </p:cNvPr>
          <p:cNvPicPr>
            <a:picLocks noGrp="1" noChangeAspect="1"/>
          </p:cNvPicPr>
          <p:nvPr>
            <p:ph sz="half" idx="2"/>
          </p:nvPr>
        </p:nvPicPr>
        <p:blipFill>
          <a:blip r:embed="rId2"/>
          <a:stretch>
            <a:fillRect/>
          </a:stretch>
        </p:blipFill>
        <p:spPr>
          <a:xfrm>
            <a:off x="6172202" y="3679362"/>
            <a:ext cx="5181600" cy="2358364"/>
          </a:xfrm>
        </p:spPr>
      </p:pic>
    </p:spTree>
    <p:extLst>
      <p:ext uri="{BB962C8B-B14F-4D97-AF65-F5344CB8AC3E}">
        <p14:creationId xmlns:p14="http://schemas.microsoft.com/office/powerpoint/2010/main" val="109452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B142-AA1F-A041-A484-59A964902406}"/>
              </a:ext>
            </a:extLst>
          </p:cNvPr>
          <p:cNvSpPr>
            <a:spLocks noGrp="1"/>
          </p:cNvSpPr>
          <p:nvPr>
            <p:ph type="title"/>
          </p:nvPr>
        </p:nvSpPr>
        <p:spPr/>
        <p:txBody>
          <a:bodyPr/>
          <a:lstStyle/>
          <a:p>
            <a:r>
              <a:rPr lang="en-US" dirty="0"/>
              <a:t>Steps to Recording a Synchronous Lecture</a:t>
            </a:r>
          </a:p>
        </p:txBody>
      </p:sp>
      <p:sp>
        <p:nvSpPr>
          <p:cNvPr id="5" name="Content Placeholder 4">
            <a:extLst>
              <a:ext uri="{FF2B5EF4-FFF2-40B4-BE49-F238E27FC236}">
                <a16:creationId xmlns:a16="http://schemas.microsoft.com/office/drawing/2014/main" id="{7C5C4B16-0587-E343-95F8-E3FFA4330A55}"/>
              </a:ext>
            </a:extLst>
          </p:cNvPr>
          <p:cNvSpPr>
            <a:spLocks noGrp="1"/>
          </p:cNvSpPr>
          <p:nvPr>
            <p:ph idx="1"/>
          </p:nvPr>
        </p:nvSpPr>
        <p:spPr/>
        <p:txBody>
          <a:bodyPr>
            <a:normAutofit/>
          </a:bodyPr>
          <a:lstStyle/>
          <a:p>
            <a:pPr marL="514350" indent="-514350">
              <a:buFont typeface="+mj-lt"/>
              <a:buAutoNum type="arabicPeriod" startAt="4"/>
            </a:pPr>
            <a:r>
              <a:rPr lang="en-US" dirty="0"/>
              <a:t>Start your meeting. If you did not set the meeting to record, click on the “record” button at the bottom of your Zoom window.</a:t>
            </a:r>
          </a:p>
          <a:p>
            <a:pPr marL="514350" indent="-514350">
              <a:buFont typeface="+mj-lt"/>
              <a:buAutoNum type="arabicPeriod" startAt="4"/>
            </a:pPr>
            <a:endParaRPr lang="en-US" dirty="0"/>
          </a:p>
          <a:p>
            <a:pPr marL="514350" indent="-514350">
              <a:buFont typeface="+mj-lt"/>
              <a:buAutoNum type="arabicPeriod" startAt="4"/>
            </a:pPr>
            <a:endParaRPr lang="en-US" dirty="0"/>
          </a:p>
          <a:p>
            <a:pPr marL="514350" indent="-514350">
              <a:buFont typeface="+mj-lt"/>
              <a:buAutoNum type="arabicPeriod" startAt="4"/>
            </a:pPr>
            <a:endParaRPr lang="en-US" dirty="0"/>
          </a:p>
          <a:p>
            <a:pPr marL="0" indent="0">
              <a:buNone/>
            </a:pPr>
            <a:endParaRPr lang="en-US" dirty="0"/>
          </a:p>
        </p:txBody>
      </p:sp>
      <p:pic>
        <p:nvPicPr>
          <p:cNvPr id="4" name="Picture 3" descr="Screen capture showing where to find the &quot;Record&quot; button on the bottom toolbar in Zoom.">
            <a:extLst>
              <a:ext uri="{FF2B5EF4-FFF2-40B4-BE49-F238E27FC236}">
                <a16:creationId xmlns:a16="http://schemas.microsoft.com/office/drawing/2014/main" id="{F56B0EB5-EB55-5143-AA67-855F63E8E19D}"/>
              </a:ext>
            </a:extLst>
          </p:cNvPr>
          <p:cNvPicPr>
            <a:picLocks noChangeAspect="1"/>
          </p:cNvPicPr>
          <p:nvPr/>
        </p:nvPicPr>
        <p:blipFill>
          <a:blip r:embed="rId2"/>
          <a:stretch>
            <a:fillRect/>
          </a:stretch>
        </p:blipFill>
        <p:spPr>
          <a:xfrm>
            <a:off x="2700581" y="2765303"/>
            <a:ext cx="6604000" cy="1054100"/>
          </a:xfrm>
          <a:prstGeom prst="rect">
            <a:avLst/>
          </a:prstGeom>
        </p:spPr>
      </p:pic>
    </p:spTree>
    <p:extLst>
      <p:ext uri="{BB962C8B-B14F-4D97-AF65-F5344CB8AC3E}">
        <p14:creationId xmlns:p14="http://schemas.microsoft.com/office/powerpoint/2010/main" val="341638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B142-AA1F-A041-A484-59A964902406}"/>
              </a:ext>
            </a:extLst>
          </p:cNvPr>
          <p:cNvSpPr>
            <a:spLocks noGrp="1"/>
          </p:cNvSpPr>
          <p:nvPr>
            <p:ph type="title"/>
          </p:nvPr>
        </p:nvSpPr>
        <p:spPr/>
        <p:txBody>
          <a:bodyPr/>
          <a:lstStyle/>
          <a:p>
            <a:r>
              <a:rPr lang="en-US" dirty="0"/>
              <a:t>Steps to Recording a Synchronous Lecture</a:t>
            </a:r>
          </a:p>
        </p:txBody>
      </p:sp>
      <p:sp>
        <p:nvSpPr>
          <p:cNvPr id="5" name="Content Placeholder 4">
            <a:extLst>
              <a:ext uri="{FF2B5EF4-FFF2-40B4-BE49-F238E27FC236}">
                <a16:creationId xmlns:a16="http://schemas.microsoft.com/office/drawing/2014/main" id="{7C5C4B16-0587-E343-95F8-E3FFA4330A55}"/>
              </a:ext>
            </a:extLst>
          </p:cNvPr>
          <p:cNvSpPr>
            <a:spLocks noGrp="1"/>
          </p:cNvSpPr>
          <p:nvPr>
            <p:ph idx="1"/>
          </p:nvPr>
        </p:nvSpPr>
        <p:spPr/>
        <p:txBody>
          <a:bodyPr>
            <a:normAutofit/>
          </a:bodyPr>
          <a:lstStyle/>
          <a:p>
            <a:pPr marL="0" indent="0">
              <a:buNone/>
            </a:pPr>
            <a:r>
              <a:rPr lang="en-US" dirty="0"/>
              <a:t>Note: When you share your screen, the control bar moves to the top of the screen and may disappear. Mouse over to make it reappear. Click on the “More” button on the right to access recording controls.</a:t>
            </a:r>
          </a:p>
          <a:p>
            <a:pPr marL="0" indent="0">
              <a:buNone/>
            </a:pPr>
            <a:endParaRPr lang="en-US" dirty="0"/>
          </a:p>
        </p:txBody>
      </p:sp>
      <p:pic>
        <p:nvPicPr>
          <p:cNvPr id="7" name="Picture 6" descr="Screenshot of the &quot;More&quot; button in the upper toolbar of Zoom when using Screen Share.">
            <a:extLst>
              <a:ext uri="{FF2B5EF4-FFF2-40B4-BE49-F238E27FC236}">
                <a16:creationId xmlns:a16="http://schemas.microsoft.com/office/drawing/2014/main" id="{1CCD0001-E7B9-4043-B2F3-C1031884A972}"/>
              </a:ext>
            </a:extLst>
          </p:cNvPr>
          <p:cNvPicPr>
            <a:picLocks noChangeAspect="1"/>
          </p:cNvPicPr>
          <p:nvPr/>
        </p:nvPicPr>
        <p:blipFill>
          <a:blip r:embed="rId2"/>
          <a:stretch>
            <a:fillRect/>
          </a:stretch>
        </p:blipFill>
        <p:spPr>
          <a:xfrm>
            <a:off x="3323370" y="3429000"/>
            <a:ext cx="5092700" cy="2120900"/>
          </a:xfrm>
          <a:prstGeom prst="rect">
            <a:avLst/>
          </a:prstGeom>
        </p:spPr>
      </p:pic>
    </p:spTree>
    <p:extLst>
      <p:ext uri="{BB962C8B-B14F-4D97-AF65-F5344CB8AC3E}">
        <p14:creationId xmlns:p14="http://schemas.microsoft.com/office/powerpoint/2010/main" val="4218486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07E6F-C0E2-B64B-A8DC-0C26E8E97700}"/>
              </a:ext>
            </a:extLst>
          </p:cNvPr>
          <p:cNvSpPr>
            <a:spLocks noGrp="1"/>
          </p:cNvSpPr>
          <p:nvPr>
            <p:ph type="title"/>
          </p:nvPr>
        </p:nvSpPr>
        <p:spPr/>
        <p:txBody>
          <a:bodyPr/>
          <a:lstStyle/>
          <a:p>
            <a:r>
              <a:rPr lang="en-US" dirty="0"/>
              <a:t>Asynchronous Recording in Zoom</a:t>
            </a:r>
          </a:p>
        </p:txBody>
      </p:sp>
      <p:sp>
        <p:nvSpPr>
          <p:cNvPr id="5" name="Text Placeholder 4">
            <a:extLst>
              <a:ext uri="{FF2B5EF4-FFF2-40B4-BE49-F238E27FC236}">
                <a16:creationId xmlns:a16="http://schemas.microsoft.com/office/drawing/2014/main" id="{1B4BF12A-884B-314D-9F00-DBD52644BAE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972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EF3A017C27F4F9DC7D669480F75CF" ma:contentTypeVersion="5" ma:contentTypeDescription="Create a new document." ma:contentTypeScope="" ma:versionID="846b98d30b756e4711cb9b5c0cecd569">
  <xsd:schema xmlns:xsd="http://www.w3.org/2001/XMLSchema" xmlns:xs="http://www.w3.org/2001/XMLSchema" xmlns:p="http://schemas.microsoft.com/office/2006/metadata/properties" xmlns:ns2="49233897-d6a2-48f9-8283-e49dd3cb695c" targetNamespace="http://schemas.microsoft.com/office/2006/metadata/properties" ma:root="true" ma:fieldsID="ed1d5c1ec805e2bafe63d7792c39b3a7" ns2:_="">
    <xsd:import namespace="49233897-d6a2-48f9-8283-e49dd3cb695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33897-d6a2-48f9-8283-e49dd3cb69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BE4D63-FB6C-429E-97B9-A87E978183A1}"/>
</file>

<file path=customXml/itemProps2.xml><?xml version="1.0" encoding="utf-8"?>
<ds:datastoreItem xmlns:ds="http://schemas.openxmlformats.org/officeDocument/2006/customXml" ds:itemID="{07579BFA-746A-4EB6-982E-2C273CA1BF32}"/>
</file>

<file path=customXml/itemProps3.xml><?xml version="1.0" encoding="utf-8"?>
<ds:datastoreItem xmlns:ds="http://schemas.openxmlformats.org/officeDocument/2006/customXml" ds:itemID="{460AFCE3-B657-41A0-B759-F460B7F5FB8A}"/>
</file>

<file path=docProps/app.xml><?xml version="1.0" encoding="utf-8"?>
<Properties xmlns="http://schemas.openxmlformats.org/officeDocument/2006/extended-properties" xmlns:vt="http://schemas.openxmlformats.org/officeDocument/2006/docPropsVTypes">
  <TotalTime>114</TotalTime>
  <Words>814</Words>
  <Application>Microsoft Macintosh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How to Record Lectures Using Zoom</vt:lpstr>
      <vt:lpstr>PowerPoint Presentation</vt:lpstr>
      <vt:lpstr>Agenda</vt:lpstr>
      <vt:lpstr>Two Ways to Record Lectures</vt:lpstr>
      <vt:lpstr>Synchronous Recording in Zoom</vt:lpstr>
      <vt:lpstr>Steps to Recording a Synchronous Lecture</vt:lpstr>
      <vt:lpstr>Steps to Recording a Synchronous Lecture</vt:lpstr>
      <vt:lpstr>Steps to Recording a Synchronous Lecture</vt:lpstr>
      <vt:lpstr>Asynchronous Recording in Zoom</vt:lpstr>
      <vt:lpstr>Steps to Recording an Asynchronous Lecture</vt:lpstr>
      <vt:lpstr>Steps to Recording an Asynchronous Lecture</vt:lpstr>
      <vt:lpstr>Steps to Recording an Asynchronous Lecture</vt:lpstr>
      <vt:lpstr>Steps to Recording an Asynchronous Lecture</vt:lpstr>
      <vt:lpstr>Steps to Recording an Asynchronous Lecture</vt:lpstr>
      <vt:lpstr>Steps to Recording an Asynchronous Lecture</vt:lpstr>
      <vt:lpstr>Steps to Recording an Asynchronous Lecture</vt:lpstr>
      <vt:lpstr>Saving Lectures</vt:lpstr>
      <vt:lpstr>How to Save your Zoom Lecture</vt:lpstr>
      <vt:lpstr>How to Save your Zoom Lecture</vt:lpstr>
      <vt:lpstr>How to Save your Zoom Lecture</vt:lpstr>
      <vt:lpstr>How to Save your Zoom Lecture</vt:lpstr>
      <vt:lpstr>Recap</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Smith</dc:creator>
  <cp:lastModifiedBy>Stacy Smith</cp:lastModifiedBy>
  <cp:revision>12</cp:revision>
  <dcterms:created xsi:type="dcterms:W3CDTF">2020-06-15T20:02:05Z</dcterms:created>
  <dcterms:modified xsi:type="dcterms:W3CDTF">2020-06-15T22:17:44Z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0x010100929EF3A017C27F4F9DC7D669480F75CF</vt:lpwstr>
  </property>
</Properties>
</file>